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81" r:id="rId6"/>
    <p:sldId id="280" r:id="rId7"/>
    <p:sldId id="261" r:id="rId8"/>
    <p:sldId id="274" r:id="rId9"/>
    <p:sldId id="275" r:id="rId10"/>
    <p:sldId id="283" r:id="rId11"/>
    <p:sldId id="266" r:id="rId12"/>
    <p:sldId id="267" r:id="rId13"/>
    <p:sldId id="268" r:id="rId14"/>
    <p:sldId id="269" r:id="rId15"/>
    <p:sldId id="271" r:id="rId16"/>
    <p:sldId id="272" r:id="rId17"/>
    <p:sldId id="279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15" autoAdjust="0"/>
  </p:normalViewPr>
  <p:slideViewPr>
    <p:cSldViewPr snapToGrid="0">
      <p:cViewPr varScale="1">
        <p:scale>
          <a:sx n="80" d="100"/>
          <a:sy n="80" d="100"/>
        </p:scale>
        <p:origin x="-10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4307-C114-480A-8A60-746F3B8FBAB3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A96C-CCD1-4800-AD09-09D1E37D3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39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77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85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5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26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44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2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74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662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90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26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54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541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16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62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E535-51B2-4F7F-863F-FFF62A48441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3D5A-12F7-4517-B36C-D3008733D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36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93059"/>
            <a:ext cx="9144000" cy="1317812"/>
          </a:xfrm>
          <a:solidFill>
            <a:srgbClr val="92D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6600" b="1" dirty="0"/>
              <a:t>Тема </a:t>
            </a:r>
            <a:r>
              <a:rPr lang="ru-RU" sz="6600" b="1" dirty="0" smtClean="0"/>
              <a:t> семинара: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43953"/>
            <a:ext cx="9144000" cy="4257419"/>
          </a:xfrm>
          <a:solidFill>
            <a:srgbClr val="92D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дисциплинарной ответственности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требований законодательства о противодействии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коррупции.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Персональная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обязательных требований,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запретов. </a:t>
            </a: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2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Предлагаемый </a:t>
            </a:r>
            <a:r>
              <a:rPr lang="ru-RU" sz="3200" b="1" dirty="0" smtClean="0">
                <a:latin typeface="+mn-lt"/>
              </a:rPr>
              <a:t> алгоритм  действий 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по </a:t>
            </a:r>
            <a:r>
              <a:rPr lang="ru-RU" sz="3200" b="1" dirty="0" smtClean="0">
                <a:latin typeface="+mn-lt"/>
              </a:rPr>
              <a:t> организации  работы  по  противодействию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коррупции  в  учреждении 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578726"/>
              </p:ext>
            </p:extLst>
          </p:nvPr>
        </p:nvGraphicFramePr>
        <p:xfrm>
          <a:off x="838200" y="1825625"/>
          <a:ext cx="105156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xmlns="" val="1055416929"/>
                    </a:ext>
                  </a:extLst>
                </a:gridCol>
              </a:tblGrid>
              <a:tr h="1686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определить структурное подразделение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или должностных лиц (должностное лицо),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ответственных за противодействие коррупции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80433"/>
                  </a:ext>
                </a:extLst>
              </a:tr>
              <a:tr h="1686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в должностных инструкциях работников учреждения предусмотреть персональную ответственность</a:t>
                      </a:r>
                      <a:r>
                        <a:rPr lang="ru-RU" sz="3100" b="1" baseline="0" dirty="0" smtClean="0">
                          <a:solidFill>
                            <a:schemeClr val="tx1"/>
                          </a:solidFill>
                        </a:rPr>
                        <a:t>                                    </a:t>
                      </a: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за</a:t>
                      </a:r>
                      <a:r>
                        <a:rPr lang="ru-RU" sz="3100" b="1" baseline="0" dirty="0" smtClean="0">
                          <a:solidFill>
                            <a:schemeClr val="tx1"/>
                          </a:solidFill>
                        </a:rPr>
                        <a:t> не</a:t>
                      </a: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соблюдение норм антикоррупционных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стандартов поведения</a:t>
                      </a:r>
                      <a:endParaRPr lang="ru-RU" sz="3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815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92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882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Примеры </a:t>
            </a:r>
            <a:r>
              <a:rPr lang="ru-RU" sz="3800" b="1" dirty="0" smtClean="0"/>
              <a:t>специальных обязанностей </a:t>
            </a:r>
            <a:r>
              <a:rPr lang="ru-RU" sz="3800" b="1" dirty="0"/>
              <a:t>работников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в </a:t>
            </a:r>
            <a:r>
              <a:rPr lang="ru-RU" sz="3800" b="1" dirty="0"/>
              <a:t>связи </a:t>
            </a:r>
            <a:r>
              <a:rPr lang="ru-RU" sz="3800" b="1" dirty="0" smtClean="0"/>
              <a:t>с </a:t>
            </a:r>
            <a:r>
              <a:rPr lang="ru-RU" sz="3800" b="1" dirty="0"/>
              <a:t>предупреждением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и </a:t>
            </a:r>
            <a:r>
              <a:rPr lang="ru-RU" sz="3800" b="1" dirty="0"/>
              <a:t>противодействием коррупции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8530187"/>
              </p:ext>
            </p:extLst>
          </p:nvPr>
        </p:nvGraphicFramePr>
        <p:xfrm>
          <a:off x="838200" y="1775013"/>
          <a:ext cx="10515600" cy="467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xmlns="" val="4036681300"/>
                    </a:ext>
                  </a:extLst>
                </a:gridCol>
              </a:tblGrid>
              <a:tr h="1203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обеспечение разработки Плана антикоррупционной работы.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Подготовка отчетов о выполнении Плана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1462637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подготовка проектов локальных нормативных актов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 профилактике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4102550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организация обучения работников по вопросам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противодействия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6199844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оказание консультативной и методической помощи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 вопросам противодействия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219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1459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Примеры </a:t>
            </a:r>
            <a:r>
              <a:rPr lang="ru-RU" sz="3600" b="1" dirty="0"/>
              <a:t>общих обязанностей работников в связи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 </a:t>
            </a:r>
            <a:r>
              <a:rPr lang="ru-RU" sz="3600" b="1" dirty="0"/>
              <a:t>предупреждением и противодействием </a:t>
            </a:r>
            <a:r>
              <a:rPr lang="ru-RU" sz="3600" b="1" dirty="0" smtClean="0"/>
              <a:t>коррупции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61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endParaRPr lang="ru-RU" b="1" dirty="0"/>
          </a:p>
          <a:p>
            <a:pPr algn="just"/>
            <a:r>
              <a:rPr lang="ru-RU" sz="9600" b="1" dirty="0" smtClean="0"/>
              <a:t>воздерживаться </a:t>
            </a:r>
            <a:r>
              <a:rPr lang="ru-RU" sz="9600" b="1" dirty="0"/>
              <a:t>от совершения и (или) участия в совершении коррупционных правонарушений в интересах или от имени организации; </a:t>
            </a:r>
          </a:p>
          <a:p>
            <a:pPr algn="just"/>
            <a:r>
              <a:rPr lang="ru-RU" sz="9600" b="1" dirty="0" smtClean="0"/>
              <a:t>воздерживаться </a:t>
            </a:r>
            <a:r>
              <a:rPr lang="ru-RU" sz="9600" b="1" dirty="0"/>
              <a:t>от поведения,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организации; </a:t>
            </a:r>
          </a:p>
          <a:p>
            <a:pPr algn="just"/>
            <a:r>
              <a:rPr lang="ru-RU" sz="9600" b="1" dirty="0" smtClean="0"/>
              <a:t>незамедлительно </a:t>
            </a:r>
            <a:r>
              <a:rPr lang="ru-RU" sz="9600" b="1" dirty="0"/>
              <a:t>информировать руководство </a:t>
            </a:r>
            <a:r>
              <a:rPr lang="ru-RU" sz="9600" b="1" dirty="0" smtClean="0"/>
              <a:t>организации, </a:t>
            </a:r>
            <a:r>
              <a:rPr lang="ru-RU" sz="9600" b="1" dirty="0"/>
              <a:t>непосредственного руководителя, лицо, ответственное </a:t>
            </a:r>
            <a:r>
              <a:rPr lang="ru-RU" sz="9600" b="1" dirty="0" smtClean="0"/>
              <a:t>за противодействие коррупции:</a:t>
            </a:r>
          </a:p>
          <a:p>
            <a:pPr algn="just">
              <a:buFontTx/>
              <a:buChar char="-"/>
            </a:pPr>
            <a:r>
              <a:rPr lang="ru-RU" sz="9600" b="1" dirty="0" smtClean="0"/>
              <a:t>о </a:t>
            </a:r>
            <a:r>
              <a:rPr lang="ru-RU" sz="9600" b="1" dirty="0"/>
              <a:t>случаях склонения работника к совершению коррупционных </a:t>
            </a:r>
            <a:r>
              <a:rPr lang="ru-RU" sz="9600" b="1" dirty="0" smtClean="0"/>
              <a:t>правонарушений;</a:t>
            </a:r>
          </a:p>
          <a:p>
            <a:pPr algn="just">
              <a:buFontTx/>
              <a:buChar char="-"/>
            </a:pPr>
            <a:r>
              <a:rPr lang="ru-RU" sz="9600" b="1" dirty="0" smtClean="0"/>
              <a:t> о </a:t>
            </a:r>
            <a:r>
              <a:rPr lang="ru-RU" sz="9600" b="1" dirty="0"/>
              <a:t>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лицами; </a:t>
            </a:r>
            <a:endParaRPr lang="ru-RU" sz="9600" b="1" dirty="0" smtClean="0"/>
          </a:p>
          <a:p>
            <a:pPr algn="just">
              <a:buFontTx/>
              <a:buChar char="-"/>
            </a:pPr>
            <a:r>
              <a:rPr lang="ru-RU" sz="9600" b="1" dirty="0"/>
              <a:t>о возможности возникновения либо возникшем у работника конфликте интересов. </a:t>
            </a:r>
          </a:p>
          <a:p>
            <a:pPr marL="0" indent="0" algn="just">
              <a:buNone/>
            </a:pPr>
            <a:endParaRPr lang="ru-RU" sz="86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4539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144"/>
            <a:ext cx="10515600" cy="138054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b="1" dirty="0" smtClean="0"/>
              <a:t>Оценка  коррупционных  рисков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деятельности </a:t>
            </a:r>
            <a:r>
              <a:rPr lang="ru-RU" b="1" dirty="0" smtClean="0"/>
              <a:t> учреждения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2655"/>
            <a:ext cx="10515600" cy="269609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b="1" dirty="0"/>
              <a:t>К</a:t>
            </a:r>
            <a:r>
              <a:rPr lang="ru-RU" b="1" dirty="0" smtClean="0"/>
              <a:t>оррупционный </a:t>
            </a:r>
            <a:r>
              <a:rPr lang="ru-RU" b="1" dirty="0"/>
              <a:t>риск - возможность совершения работником организации, а также иными лицами от имени или в интересах организации коррупционного </a:t>
            </a:r>
            <a:r>
              <a:rPr lang="ru-RU" b="1" dirty="0" smtClean="0"/>
              <a:t>правонарушения.</a:t>
            </a:r>
            <a:endParaRPr lang="ru-RU" b="1" dirty="0"/>
          </a:p>
          <a:p>
            <a:pPr algn="just"/>
            <a:r>
              <a:rPr lang="ru-RU" b="1" dirty="0"/>
              <a:t>О</a:t>
            </a:r>
            <a:r>
              <a:rPr lang="ru-RU" b="1" dirty="0" smtClean="0"/>
              <a:t>ценка </a:t>
            </a:r>
            <a:r>
              <a:rPr lang="ru-RU" b="1" dirty="0"/>
              <a:t>коррупционных рисков - общий процесс идентификации, анализа и ранжирования коррупционных </a:t>
            </a:r>
            <a:r>
              <a:rPr lang="ru-RU" b="1" dirty="0" smtClean="0"/>
              <a:t>рисков.</a:t>
            </a:r>
          </a:p>
          <a:p>
            <a:pPr algn="just"/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4671753"/>
            <a:ext cx="10515600" cy="12635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Признаком коррупционного риска является наличие коррупциогенного фактора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37225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4900" b="1" dirty="0" smtClean="0"/>
              <a:t>Примеры  коррупциогенных  факторов: 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36418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sz="6000" dirty="0" smtClean="0"/>
              <a:t>возможность </a:t>
            </a:r>
            <a:r>
              <a:rPr lang="ru-RU" sz="6000" dirty="0"/>
              <a:t>получения работником в результате совершения коррупционного правонарушения значительной, по сравнению с его доходом, материальной выгоды </a:t>
            </a:r>
            <a:r>
              <a:rPr lang="ru-RU" sz="6000" dirty="0" smtClean="0"/>
              <a:t>                          или </a:t>
            </a:r>
            <a:r>
              <a:rPr lang="ru-RU" sz="6000" dirty="0"/>
              <a:t>возможность получения регулярного незаконного </a:t>
            </a:r>
            <a:r>
              <a:rPr lang="ru-RU" sz="6000" dirty="0" smtClean="0"/>
              <a:t>дохода; </a:t>
            </a:r>
            <a:endParaRPr lang="ru-RU" sz="6000" dirty="0"/>
          </a:p>
          <a:p>
            <a:pPr algn="just"/>
            <a:r>
              <a:rPr lang="ru-RU" sz="6000" dirty="0" smtClean="0"/>
              <a:t>возможность </a:t>
            </a:r>
            <a:r>
              <a:rPr lang="ru-RU" sz="6000" dirty="0"/>
              <a:t>реализации потенциальной коррупционной схемы без значительных усилий, </a:t>
            </a:r>
            <a:r>
              <a:rPr lang="ru-RU" sz="6000" dirty="0" smtClean="0"/>
              <a:t>            в </a:t>
            </a:r>
            <a:r>
              <a:rPr lang="ru-RU" sz="6000" dirty="0"/>
              <a:t>том числе: узкий круг </a:t>
            </a:r>
            <a:r>
              <a:rPr lang="ru-RU" sz="6000" dirty="0" smtClean="0"/>
              <a:t>работников</a:t>
            </a:r>
            <a:r>
              <a:rPr lang="ru-RU" sz="6000" dirty="0"/>
              <a:t>, участие которых необходимо для реализации коррупционной </a:t>
            </a:r>
            <a:r>
              <a:rPr lang="ru-RU" sz="6000" dirty="0" smtClean="0"/>
              <a:t>схемы;</a:t>
            </a:r>
            <a:endParaRPr lang="ru-RU" sz="6000" dirty="0"/>
          </a:p>
          <a:p>
            <a:pPr algn="just"/>
            <a:r>
              <a:rPr lang="ru-RU" sz="6000" dirty="0" smtClean="0"/>
              <a:t>отсутствие </a:t>
            </a:r>
            <a:r>
              <a:rPr lang="ru-RU" sz="6000" dirty="0"/>
              <a:t>или неэффективность механизмов внутреннего контроля, в том числе: наличие «слепых зон» – отсутствие контроля за отдельными административными процедурами (действиями) либо их этапами, важными для реализации потенциальной коррупционной </a:t>
            </a:r>
            <a:r>
              <a:rPr lang="ru-RU" sz="6000" dirty="0" smtClean="0"/>
              <a:t>схемы;</a:t>
            </a:r>
            <a:endParaRPr lang="ru-RU" sz="6000" dirty="0"/>
          </a:p>
          <a:p>
            <a:pPr algn="just"/>
            <a:r>
              <a:rPr lang="ru-RU" sz="6000" dirty="0" smtClean="0"/>
              <a:t>отсутствие </a:t>
            </a:r>
            <a:r>
              <a:rPr lang="ru-RU" sz="6000" dirty="0"/>
              <a:t>регулярного контроля за деятельностью работников, осуществление контроля только в форме эпизодических проверок, ревизий и т.п</a:t>
            </a:r>
            <a:r>
              <a:rPr lang="ru-RU" sz="6000" dirty="0" smtClean="0"/>
              <a:t>.; </a:t>
            </a:r>
            <a:endParaRPr lang="ru-RU" sz="6000" dirty="0"/>
          </a:p>
          <a:p>
            <a:pPr algn="just"/>
            <a:r>
              <a:rPr lang="ru-RU" sz="6000" dirty="0" smtClean="0"/>
              <a:t>недостаточная </a:t>
            </a:r>
            <a:r>
              <a:rPr lang="ru-RU" sz="6000" dirty="0"/>
              <a:t>регламентация процесса, в том числе: отсутствие четких критериев выбора одного из альтернативных решений; отсутствие сроков совершения действия; открытый перечень документов, которые могут быть истребованы для совершения </a:t>
            </a:r>
            <a:r>
              <a:rPr lang="ru-RU" sz="6000" dirty="0" smtClean="0"/>
              <a:t>действия.</a:t>
            </a:r>
            <a:endParaRPr lang="ru-RU" sz="6000" dirty="0"/>
          </a:p>
          <a:p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xmlns="" val="386556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 smtClean="0"/>
              <a:t>Работодатель  должен  обратить  внимание</a:t>
            </a:r>
            <a:r>
              <a:rPr lang="ru-RU" b="1" dirty="0"/>
              <a:t>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28689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Работодатель должен выяснить у бывшего государственного (муниципального) служащего, включена ли замещаемая ранее им должность в перечень, установленный нормативными правовыми актами Российской Федерации, поскольку данный факт является основным критерием для сообщения представителю нанимателя (работодателю) по последнему месту его службы о приеме на работу вышеуказанного лица. </a:t>
            </a:r>
            <a:endParaRPr lang="en-US" sz="2100" dirty="0" smtClean="0"/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/>
              <a:t>Определить, прошел ли 2-х летний период после увольнения со службы</a:t>
            </a:r>
            <a:r>
              <a:rPr lang="ru-RU" sz="2100" dirty="0" smtClean="0"/>
              <a:t>.</a:t>
            </a: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Сообщение должно быть </a:t>
            </a:r>
            <a:r>
              <a:rPr lang="ru-RU" sz="2100" dirty="0"/>
              <a:t>направлено </a:t>
            </a:r>
            <a:r>
              <a:rPr lang="ru-RU" sz="2100" dirty="0" smtClean="0"/>
              <a:t>в </a:t>
            </a:r>
            <a:r>
              <a:rPr lang="ru-RU" sz="2100" dirty="0"/>
              <a:t>10-дневный срок со дня заключения трудового договора или гражданско-правового </a:t>
            </a:r>
            <a:r>
              <a:rPr lang="ru-RU" sz="2100" dirty="0" smtClean="0"/>
              <a:t>договора. </a:t>
            </a: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Предусмотренная частью 4 статьи 12 Федерального закона № 273-ФЗ обязанность возникает у работодателя при заключении с бывшим государственным (муниципальным) служащим трудового договора вне зависимости от размера предусмотренной им заработной платы. При заключении гражданско-правового договора, если стоимость выполняемых работ по такому договору превышает сто тысяч рублей в месяц либо если указанный договор заключен на срок менее месяца, но стоимость выполняемых работ также превышает сто тысяч рублей.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31886977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ОТВЕТСТВЕННОСТЬ: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В соответствии </a:t>
            </a:r>
            <a:r>
              <a:rPr lang="ru-RU" sz="3000" b="1" dirty="0"/>
              <a:t>со </a:t>
            </a:r>
            <a:r>
              <a:rPr lang="ru-RU" sz="3000" b="1" dirty="0" smtClean="0"/>
              <a:t>статьей </a:t>
            </a:r>
            <a:r>
              <a:rPr lang="ru-RU" sz="3000" b="1" dirty="0"/>
              <a:t>14 </a:t>
            </a:r>
            <a:r>
              <a:rPr lang="ru-RU" sz="3000" b="1" dirty="0" smtClean="0"/>
              <a:t>Федерального закона </a:t>
            </a:r>
            <a:r>
              <a:rPr lang="ru-RU" sz="3000" b="1" dirty="0"/>
              <a:t>№ 273-ФЗ, если от имени или в интересах юридического лица совершается коррупционное правонарушение,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к </a:t>
            </a:r>
            <a:r>
              <a:rPr lang="ru-RU" sz="3000" b="1" dirty="0"/>
              <a:t>юридическому лицу могут быть применены меры ответственности в соответствии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с </a:t>
            </a:r>
            <a:r>
              <a:rPr lang="ru-RU" sz="3000" b="1" dirty="0"/>
              <a:t>законодательством Российской Федерации.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Статья </a:t>
            </a:r>
            <a:r>
              <a:rPr lang="ru-RU" sz="3000" b="1" dirty="0"/>
              <a:t>19.28. КоАП РФ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«</a:t>
            </a:r>
            <a:r>
              <a:rPr lang="ru-RU" sz="3000" b="1" dirty="0"/>
              <a:t>Незаконное вознаграждение от имени юридического лица» </a:t>
            </a:r>
          </a:p>
        </p:txBody>
      </p:sp>
    </p:spTree>
    <p:extLst>
      <p:ext uri="{BB962C8B-B14F-4D97-AF65-F5344CB8AC3E}">
        <p14:creationId xmlns:p14="http://schemas.microsoft.com/office/powerpoint/2010/main" xmlns="" val="65944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D4639D8F-128B-4A7E-994F-009362EA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34"/>
            <a:ext cx="10515599" cy="180019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Случаи </a:t>
            </a:r>
            <a:r>
              <a:rPr lang="ru-RU" b="1" dirty="0" smtClean="0"/>
              <a:t> расторжения  трудового </a:t>
            </a:r>
            <a:r>
              <a:rPr lang="ru-RU" b="1" dirty="0"/>
              <a:t>договора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 работником  по инициативе работодателя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6233054"/>
              </p:ext>
            </p:extLst>
          </p:nvPr>
        </p:nvGraphicFramePr>
        <p:xfrm>
          <a:off x="838200" y="1916833"/>
          <a:ext cx="10515600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40387207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65339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5546544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502327695"/>
                    </a:ext>
                  </a:extLst>
                </a:gridCol>
              </a:tblGrid>
              <a:tr h="4533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Непринятие работником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мер по предотвращению или урегулированию конфликта интересов, стороной которого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он является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Непредставление       или представление неполных или недостоверных сведений о своих доходах, расходах,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 имуществе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 обязательствах имущественного характера на себя, супругу/супруга и несовершеннолетних детей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Открытие (наличие) счетов (вкладов), хранение наличных денежных средств и ценностей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в иностранных банках, расположенных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за пределами территории Российской Федерации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Владение и (или) пользование иностранными финансовыми инструментами работником,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его супругом (супругой) и несовершеннолетними детьми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406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511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5782"/>
            <a:ext cx="10515600" cy="2230581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  ЗА   ВНИМАНИЕ!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64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47500" lnSpcReduction="2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5500" b="1" dirty="0" smtClean="0"/>
              <a:t>КОРРУПЦИЯ – 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</a:t>
            </a:r>
            <a:endParaRPr lang="ru-RU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4200" b="1" dirty="0"/>
          </a:p>
          <a:p>
            <a:pPr marL="0" indent="0" algn="r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2710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endParaRPr lang="ru-RU" sz="8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ПРОТИВОДЕЙСТВИЕ КОРРУПЦИИ 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а) по предупреждению коррупции, в том числе по выявлению                                      и последующему устранению причин коррупции (профилактика коррупции);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б) по выявлению, предупреждению, пресечению, раскрытию                                       и расследованию коррупционных правонарушений (борьба с коррупцией); </a:t>
            </a:r>
          </a:p>
          <a:p>
            <a:pPr marL="0" indent="0" algn="just">
              <a:buNone/>
            </a:pPr>
            <a:r>
              <a:rPr lang="ru-RU" sz="10400" b="1" dirty="0" smtClean="0">
                <a:latin typeface="+mj-lt"/>
              </a:rPr>
              <a:t>в) по минимизации и (или) ликвидации последствий коррупционных правонарушений. </a:t>
            </a:r>
            <a:endParaRPr lang="ru-RU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xmlns="" val="2902476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КОНФЛИКТ ИНТЕРЕСОВ </a:t>
            </a:r>
            <a:r>
              <a:rPr lang="ru-RU" b="1" dirty="0" smtClean="0"/>
              <a:t>– </a:t>
            </a:r>
            <a:r>
              <a:rPr lang="ru-RU" sz="2700" b="1" dirty="0" smtClean="0"/>
              <a:t>ситуация, </a:t>
            </a:r>
            <a:r>
              <a:rPr lang="ru-RU" sz="2700" b="1" dirty="0"/>
              <a:t>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</a:t>
            </a:r>
            <a:r>
              <a:rPr lang="ru-RU" sz="2700" b="1" dirty="0" smtClean="0"/>
              <a:t>). </a:t>
            </a:r>
          </a:p>
          <a:p>
            <a:pPr marL="0" indent="0"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2000" b="1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4279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Идентификация  конфликта  интересов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4883513"/>
              </p:ext>
            </p:extLst>
          </p:nvPr>
        </p:nvGraphicFramePr>
        <p:xfrm>
          <a:off x="838200" y="1825625"/>
          <a:ext cx="10515600" cy="472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xmlns="" val="4016441006"/>
                    </a:ext>
                  </a:extLst>
                </a:gridCol>
              </a:tblGrid>
              <a:tr h="118002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Идентифицировать конфликт интересов возможно </a:t>
                      </a:r>
                    </a:p>
                    <a:p>
                      <a:pPr algn="ctr"/>
                      <a:r>
                        <a:rPr lang="ru-RU" sz="3200" dirty="0" smtClean="0"/>
                        <a:t>через три взаимосвязанных</a:t>
                      </a:r>
                      <a:r>
                        <a:rPr lang="ru-RU" sz="3200" baseline="0" dirty="0" smtClean="0"/>
                        <a:t> категории: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212407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Ресурс</a:t>
                      </a:r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200" dirty="0" smtClean="0"/>
                        <a:t>Конфликт интересов возникает</a:t>
                      </a:r>
                      <a:r>
                        <a:rPr lang="ru-RU" sz="2200" baseline="0" dirty="0" smtClean="0"/>
                        <a:t> там и тогда, когда появляется определенный ресурс, доступ к которому становиться целью субъекта управления. 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148478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Интерес.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2200" baseline="0" dirty="0" smtClean="0"/>
                        <a:t>Участники конфликта интересов преследуют частный либо групповой интерес (отличный от общественного), являющийся движущей силой                                             их деятельности.  </a:t>
                      </a:r>
                      <a:r>
                        <a:rPr lang="ru-RU" sz="2200" dirty="0" smtClean="0"/>
                        <a:t>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1456454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Ущерб.</a:t>
                      </a:r>
                      <a:r>
                        <a:rPr lang="ru-RU" sz="320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200" baseline="0" dirty="0" smtClean="0"/>
                        <a:t>Конфликт интересов может привести к действию, сопровождающемуся ущербом общественным интересам, интересам организации.  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4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329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9617202"/>
              </p:ext>
            </p:extLst>
          </p:nvPr>
        </p:nvGraphicFramePr>
        <p:xfrm>
          <a:off x="599090" y="1361090"/>
          <a:ext cx="10594427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550">
                  <a:extLst>
                    <a:ext uri="{9D8B030D-6E8A-4147-A177-3AD203B41FA5}">
                      <a16:colId xmlns:a16="http://schemas.microsoft.com/office/drawing/2014/main" xmlns="" val="1205660622"/>
                    </a:ext>
                  </a:extLst>
                </a:gridCol>
                <a:gridCol w="4053877">
                  <a:extLst>
                    <a:ext uri="{9D8B030D-6E8A-4147-A177-3AD203B41FA5}">
                      <a16:colId xmlns:a16="http://schemas.microsoft.com/office/drawing/2014/main" xmlns="" val="3632645774"/>
                    </a:ext>
                  </a:extLst>
                </a:gridCol>
              </a:tblGrid>
              <a:tr h="4950373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Личная заинтересованность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замещающим должность, замещение которой предусматривает обязанность принимать меры по предотвращению и урегулированию конфликта интересов,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замещающее должность, замещение которой предусматривает обязанность принимать меры по предотвращению                                             и урегулированию конфликта интересов, и (или) лица, состоящие              с ним в близком родстве или свойстве, связаны имущественными, корпоративными или иными близкими отношениями. </a:t>
                      </a:r>
                    </a:p>
                    <a:p>
                      <a:pPr marL="0" indent="0" algn="r">
                        <a:buNone/>
                      </a:pPr>
                      <a:endParaRPr lang="ru-RU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(Федеральный закон от 25.12.2008 года N 273-ФЗ                         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противодействии коррупции»)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4973657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0621" y="394447"/>
            <a:ext cx="10515600" cy="93111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3669" y="1592317"/>
            <a:ext cx="3720662" cy="44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6801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3000" b="1" dirty="0" smtClean="0"/>
              <a:t>ВЗЯТКА – получение </a:t>
            </a:r>
            <a:r>
              <a:rPr lang="ru-RU" sz="3000" b="1" dirty="0"/>
              <a:t>должностным лицом, иностранным должностным лицом либо должностным лицом публичной международной организации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 </a:t>
            </a:r>
            <a:endParaRPr lang="ru-RU" sz="3000" b="1" dirty="0" smtClean="0"/>
          </a:p>
          <a:p>
            <a:pPr marL="0" indent="0" algn="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(Уголовный кодекс Российской Федерации)</a:t>
            </a:r>
            <a:endParaRPr lang="ru-RU" sz="2200" b="1" dirty="0" smtClean="0"/>
          </a:p>
          <a:p>
            <a:pPr marL="0" indent="0" algn="r">
              <a:buNone/>
            </a:pPr>
            <a:endParaRPr lang="ru-RU" sz="22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66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74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1883"/>
            <a:ext cx="10515600" cy="405513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3600" b="1" dirty="0"/>
              <a:t>АНТИКОРРУПЦИОННАЯ ПОЛИТИКА – комплекс взаимосвязанных принципов, процедур </a:t>
            </a:r>
            <a:r>
              <a:rPr lang="ru-RU" sz="3600" b="1" dirty="0" smtClean="0"/>
              <a:t>                                  и </a:t>
            </a:r>
            <a:r>
              <a:rPr lang="ru-RU" sz="3600" b="1" dirty="0"/>
              <a:t>конкретных мероприятий, направленных </a:t>
            </a:r>
            <a:r>
              <a:rPr lang="ru-RU" sz="3600" b="1" dirty="0" smtClean="0"/>
              <a:t>                                на </a:t>
            </a:r>
            <a:r>
              <a:rPr lang="ru-RU" sz="3600" b="1" dirty="0"/>
              <a:t>профилактику и пресечение коррупционных правонарушений в деятельности </a:t>
            </a:r>
            <a:r>
              <a:rPr lang="ru-RU" sz="3600" b="1" dirty="0" smtClean="0"/>
              <a:t>организации.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(Методические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разработке и принятию организациями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и противодействию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381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346660"/>
          </a:xfrm>
          <a:solidFill>
            <a:srgbClr val="92D050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Меры  по  предупреждению  коррупции</a:t>
            </a:r>
            <a:r>
              <a:rPr lang="ru-RU" sz="4000" b="1" dirty="0"/>
              <a:t>, принимаемые </a:t>
            </a:r>
            <a:r>
              <a:rPr lang="ru-RU" sz="4000" b="1" dirty="0" smtClean="0"/>
              <a:t> в  организации</a:t>
            </a:r>
            <a:r>
              <a:rPr lang="ru-RU" sz="4000" b="1" dirty="0"/>
              <a:t>: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6546238"/>
              </p:ext>
            </p:extLst>
          </p:nvPr>
        </p:nvGraphicFramePr>
        <p:xfrm>
          <a:off x="838200" y="1596044"/>
          <a:ext cx="10515600" cy="480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xmlns="" val="3692156569"/>
                    </a:ext>
                  </a:extLst>
                </a:gridCol>
              </a:tblGrid>
              <a:tr h="993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определение подразделений или должностных лиц, ответственных                                      за</a:t>
                      </a:r>
                      <a:r>
                        <a:rPr lang="ru-RU" sz="2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профилактику коррупционных и</a:t>
                      </a:r>
                      <a:r>
                        <a:rPr lang="ru-RU" sz="2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иных правонарушений;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7827685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сотрудничество организации с правоохранительными органами;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1163620"/>
                  </a:ext>
                </a:extLst>
              </a:tr>
              <a:tr h="8118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разработка и внедрение в практику стандартов и процедур, направленных              на обеспечение добросовестной работы организации;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400198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принятие Кодекса этики и служебного поведения работников организации;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64703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предотвращение и урегулирование конфликта интересов;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0367211"/>
                  </a:ext>
                </a:extLst>
              </a:tr>
              <a:tr h="993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недопущение составления неофициальной отчетности и использования поддельных документов.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28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903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1337</Words>
  <Application>Microsoft Office PowerPoint</Application>
  <PresentationFormat>Произвольный</PresentationFormat>
  <Paragraphs>116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 семинара:</vt:lpstr>
      <vt:lpstr>Основные  понятия </vt:lpstr>
      <vt:lpstr>Основные  понятия </vt:lpstr>
      <vt:lpstr>Основные  понятия </vt:lpstr>
      <vt:lpstr>Идентификация  конфликта  интересов </vt:lpstr>
      <vt:lpstr>Основные  понятия </vt:lpstr>
      <vt:lpstr>Основные  понятия </vt:lpstr>
      <vt:lpstr>Основные  понятия </vt:lpstr>
      <vt:lpstr>Меры  по  предупреждению  коррупции, принимаемые  в  организации:</vt:lpstr>
      <vt:lpstr>Предлагаемый  алгоритм  действий  по  организации  работы  по  противодействию  коррупции  в  учреждении </vt:lpstr>
      <vt:lpstr>Примеры специальных обязанностей работников  в связи с предупреждением  и противодействием коррупции  </vt:lpstr>
      <vt:lpstr>Примеры общих обязанностей работников в связи  с предупреждением и противодействием коррупции </vt:lpstr>
      <vt:lpstr>  Оценка  коррупционных  рисков  деятельности  учреждения  </vt:lpstr>
      <vt:lpstr>Примеры  коррупциогенных  факторов: </vt:lpstr>
      <vt:lpstr>Работодатель  должен  обратить  внимание! </vt:lpstr>
      <vt:lpstr>ОТВЕТСТВЕННОСТЬ:</vt:lpstr>
      <vt:lpstr>Случаи  расторжения  трудового договора  с  работником  по инициативе работодателя</vt:lpstr>
      <vt:lpstr>СПАСИБО   ЗА   ВНИМАНИЕ! </vt:lpstr>
    </vt:vector>
  </TitlesOfParts>
  <Company>ГКУ НСО РИЦ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дисциплинарной ответственности  за невыполнение требований законодательства  о противодействии коррупции </dc:title>
  <dc:creator>Меженная Карина Станиславна</dc:creator>
  <cp:lastModifiedBy>localrot</cp:lastModifiedBy>
  <cp:revision>228</cp:revision>
  <dcterms:created xsi:type="dcterms:W3CDTF">2020-05-07T07:07:27Z</dcterms:created>
  <dcterms:modified xsi:type="dcterms:W3CDTF">2023-10-03T09:51:07Z</dcterms:modified>
</cp:coreProperties>
</file>